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1" r:id="rId6"/>
    <p:sldId id="262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9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rgbClr val="CAD2E9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381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381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rgbClr val="CADADB"/>
          </a:solidFill>
        </a:fill>
      </a:tcStyle>
    </a:wholeTbl>
    <a:band2H>
      <a:tcTxStyle/>
      <a:tcStyle>
        <a:tcBdr/>
        <a:fill>
          <a:solidFill>
            <a:srgbClr val="E6EDEE"/>
          </a:solidFill>
        </a:fill>
      </a:tcStyle>
    </a:band2H>
    <a:firstCol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381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381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rgbClr val="E7D7CB"/>
          </a:solidFill>
        </a:fill>
      </a:tcStyle>
    </a:wholeTbl>
    <a:band2H>
      <a:tcTxStyle/>
      <a:tcStyle>
        <a:tcBdr/>
        <a:fill>
          <a:solidFill>
            <a:srgbClr val="F3ECE7"/>
          </a:solidFill>
        </a:fill>
      </a:tcStyle>
    </a:band2H>
    <a:firstCol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381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381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0000"/>
          </a:solidFill>
        </a:fill>
      </a:tcStyle>
    </a:band2H>
    <a:firstCol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0000"/>
          </a:solidFill>
        </a:fill>
      </a:tcStyle>
    </a:lastRow>
    <a:firstRow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38100" cap="flat">
              <a:solidFill>
                <a:srgbClr val="FF0000"/>
              </a:solidFill>
              <a:prstDash val="solid"/>
              <a:round/>
            </a:ln>
          </a:top>
          <a:bottom>
            <a:ln w="127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0000"/>
        </a:fontRef>
        <a:srgbClr val="FF0000"/>
      </a:tcTxStyle>
      <a:tcStyle>
        <a:tcBdr>
          <a:left>
            <a:ln w="12700" cap="flat">
              <a:solidFill>
                <a:srgbClr val="FF0000"/>
              </a:solidFill>
              <a:prstDash val="solid"/>
              <a:round/>
            </a:ln>
          </a:left>
          <a:right>
            <a:ln w="12700" cap="flat">
              <a:solidFill>
                <a:srgbClr val="FF0000"/>
              </a:solidFill>
              <a:prstDash val="solid"/>
              <a:round/>
            </a:ln>
          </a:right>
          <a:top>
            <a:ln w="12700" cap="flat">
              <a:solidFill>
                <a:srgbClr val="FF0000"/>
              </a:solidFill>
              <a:prstDash val="solid"/>
              <a:round/>
            </a:ln>
          </a:top>
          <a:bottom>
            <a:ln w="38100" cap="flat">
              <a:solidFill>
                <a:srgbClr val="FF0000"/>
              </a:solidFill>
              <a:prstDash val="solid"/>
              <a:round/>
            </a:ln>
          </a:bottom>
          <a:insideH>
            <a:ln w="12700" cap="flat">
              <a:solidFill>
                <a:srgbClr val="FF0000"/>
              </a:solidFill>
              <a:prstDash val="solid"/>
              <a:round/>
            </a:ln>
          </a:insideH>
          <a:insideV>
            <a:ln w="12700" cap="flat">
              <a:solidFill>
                <a:srgbClr val="FF0000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-600" y="-8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732676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387600" y="2298700"/>
            <a:ext cx="19621500" cy="46482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7073900"/>
            <a:ext cx="196215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Изображение"/>
          <p:cNvSpPr>
            <a:spLocks noGrp="1"/>
          </p:cNvSpPr>
          <p:nvPr>
            <p:ph type="pic" idx="21"/>
          </p:nvPr>
        </p:nvSpPr>
        <p:spPr>
          <a:xfrm>
            <a:off x="2752725" y="-2489200"/>
            <a:ext cx="18840450" cy="12560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387600" y="9448800"/>
            <a:ext cx="19621500" cy="20066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11518900"/>
            <a:ext cx="19621500" cy="1714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2387600" y="4533900"/>
            <a:ext cx="19621500" cy="46482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5253" y="13004799"/>
            <a:ext cx="453238" cy="469901"/>
          </a:xfrm>
          <a:prstGeom prst="rect">
            <a:avLst/>
          </a:prstGeom>
        </p:spPr>
        <p:txBody>
          <a:bodyPr anchor="b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Изображение"/>
          <p:cNvSpPr>
            <a:spLocks noGrp="1"/>
          </p:cNvSpPr>
          <p:nvPr>
            <p:ph type="pic" idx="21"/>
          </p:nvPr>
        </p:nvSpPr>
        <p:spPr>
          <a:xfrm>
            <a:off x="12496800" y="-1485900"/>
            <a:ext cx="10193867" cy="15290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790700" y="3644900"/>
            <a:ext cx="10007600" cy="8839200"/>
          </a:xfrm>
          <a:prstGeom prst="rect">
            <a:avLst/>
          </a:prstGeom>
        </p:spPr>
        <p:txBody>
          <a:bodyPr/>
          <a:lstStyle>
            <a:lvl1pPr marL="431800" indent="-431800">
              <a:spcBef>
                <a:spcPts val="5300"/>
              </a:spcBef>
              <a:defRPr sz="3800"/>
            </a:lvl1pPr>
            <a:lvl2pPr marL="863600" indent="-431800">
              <a:spcBef>
                <a:spcPts val="5300"/>
              </a:spcBef>
              <a:defRPr sz="3800"/>
            </a:lvl2pPr>
            <a:lvl3pPr marL="1295400" indent="-431800">
              <a:spcBef>
                <a:spcPts val="5300"/>
              </a:spcBef>
              <a:defRPr sz="3800"/>
            </a:lvl3pPr>
            <a:lvl4pPr marL="1727200" indent="-431800">
              <a:spcBef>
                <a:spcPts val="5300"/>
              </a:spcBef>
              <a:defRPr sz="3800"/>
            </a:lvl4pPr>
            <a:lvl5pPr marL="2159000" indent="-431800">
              <a:spcBef>
                <a:spcPts val="5300"/>
              </a:spcBef>
              <a:defRPr sz="3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790700" y="1790700"/>
            <a:ext cx="20815300" cy="10147300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800" b="1">
                <a:latin typeface="+mn-lt"/>
                <a:ea typeface="+mn-ea"/>
                <a:cs typeface="+mn-cs"/>
                <a:sym typeface="Helvetica"/>
              </a:defRPr>
            </a:lvl1pPr>
            <a:lvl2pPr marL="1055076" indent="-445476" algn="ctr">
              <a:spcBef>
                <a:spcPts val="0"/>
              </a:spcBef>
              <a:defRPr sz="3800" b="1">
                <a:latin typeface="+mn-lt"/>
                <a:ea typeface="+mn-ea"/>
                <a:cs typeface="+mn-cs"/>
                <a:sym typeface="Helvetica"/>
              </a:defRPr>
            </a:lvl2pPr>
            <a:lvl3pPr marL="1664675" indent="-445476" algn="ctr">
              <a:spcBef>
                <a:spcPts val="0"/>
              </a:spcBef>
              <a:defRPr sz="3800" b="1">
                <a:latin typeface="+mn-lt"/>
                <a:ea typeface="+mn-ea"/>
                <a:cs typeface="+mn-cs"/>
                <a:sym typeface="Helvetica"/>
              </a:defRPr>
            </a:lvl3pPr>
            <a:lvl4pPr marL="2274275" indent="-445475" algn="ctr">
              <a:spcBef>
                <a:spcPts val="0"/>
              </a:spcBef>
              <a:defRPr sz="3800" b="1">
                <a:latin typeface="+mn-lt"/>
                <a:ea typeface="+mn-ea"/>
                <a:cs typeface="+mn-cs"/>
                <a:sym typeface="Helvetica"/>
              </a:defRPr>
            </a:lvl4pPr>
            <a:lvl5pPr marL="2883875" indent="-445475" algn="ctr">
              <a:spcBef>
                <a:spcPts val="0"/>
              </a:spcBef>
              <a:defRPr sz="3800" b="1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4" name="«Введите цитату здесь»."/>
          <p:cNvSpPr txBox="1">
            <a:spLocks noGrp="1"/>
          </p:cNvSpPr>
          <p:nvPr>
            <p:ph type="body" sz="quarter" idx="21"/>
          </p:nvPr>
        </p:nvSpPr>
        <p:spPr>
          <a:xfrm>
            <a:off x="2387600" y="6007100"/>
            <a:ext cx="19621500" cy="9525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Изображение"/>
          <p:cNvSpPr>
            <a:spLocks noGrp="1"/>
          </p:cNvSpPr>
          <p:nvPr>
            <p:ph type="pic" idx="21"/>
          </p:nvPr>
        </p:nvSpPr>
        <p:spPr>
          <a:xfrm>
            <a:off x="-47625" y="-2540000"/>
            <a:ext cx="24479250" cy="16319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0700" y="571500"/>
            <a:ext cx="20815300" cy="298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790700" y="3644900"/>
            <a:ext cx="20815300" cy="883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55253" y="13004800"/>
            <a:ext cx="453238" cy="469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6096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1pPr>
      <a:lvl2pPr marL="12192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2pPr>
      <a:lvl3pPr marL="18288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3pPr>
      <a:lvl4pPr marL="24384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4pPr>
      <a:lvl5pPr marL="30480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5pPr>
      <a:lvl6pPr marL="36576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42672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48768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5486400" marR="0" indent="-6096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B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Рециркуляторы очистители воздуха в помещении"/>
          <p:cNvSpPr txBox="1">
            <a:spLocks noGrp="1"/>
          </p:cNvSpPr>
          <p:nvPr>
            <p:ph type="ctrTitle"/>
          </p:nvPr>
        </p:nvSpPr>
        <p:spPr>
          <a:xfrm>
            <a:off x="-2" y="0"/>
            <a:ext cx="24400706" cy="7200900"/>
          </a:xfrm>
          <a:prstGeom prst="rect">
            <a:avLst/>
          </a:prstGeom>
          <a:solidFill>
            <a:srgbClr val="373C43"/>
          </a:solidFill>
        </p:spPr>
        <p:txBody>
          <a:bodyPr/>
          <a:lstStyle/>
          <a:p>
            <a:pPr>
              <a:defRPr sz="5000">
                <a:latin typeface="Georgia"/>
                <a:ea typeface="Georgia"/>
                <a:cs typeface="Georgia"/>
                <a:sym typeface="Georgia"/>
              </a:defRPr>
            </a:pPr>
            <a:r>
              <a:t>БАКТЕРИЦИДНЫЕ </a:t>
            </a:r>
            <a:br/>
            <a:r>
              <a:t>РЕЦИРКУЛЯТОРЫ-ОЧИСТИТЕЛИ </a:t>
            </a:r>
            <a:br/>
            <a:r>
              <a:t>ВОЗДУХА</a:t>
            </a:r>
          </a:p>
        </p:txBody>
      </p:sp>
      <p:sp>
        <p:nvSpPr>
          <p:cNvPr id="110" name="Позаботьтесь о здоровье своих сотрудников и клиентов!"/>
          <p:cNvSpPr txBox="1">
            <a:spLocks noGrp="1"/>
          </p:cNvSpPr>
          <p:nvPr>
            <p:ph type="subTitle" idx="1"/>
          </p:nvPr>
        </p:nvSpPr>
        <p:spPr>
          <a:xfrm>
            <a:off x="-16706" y="7200900"/>
            <a:ext cx="24400706" cy="6515100"/>
          </a:xfrm>
          <a:prstGeom prst="rect">
            <a:avLst/>
          </a:prstGeom>
          <a:solidFill>
            <a:srgbClr val="373C43"/>
          </a:solidFill>
        </p:spPr>
        <p:txBody>
          <a:bodyPr/>
          <a:lstStyle/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endParaRPr dirty="0"/>
          </a:p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endParaRPr dirty="0"/>
          </a:p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endParaRPr dirty="0"/>
          </a:p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endParaRPr dirty="0"/>
          </a:p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endParaRPr dirty="0"/>
          </a:p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endParaRPr dirty="0"/>
          </a:p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endParaRPr dirty="0"/>
          </a:p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endParaRPr dirty="0"/>
          </a:p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endParaRPr dirty="0"/>
          </a:p>
          <a:p>
            <a:pPr>
              <a:defRPr sz="3500">
                <a:latin typeface="Georgia"/>
                <a:ea typeface="Georgia"/>
                <a:cs typeface="Georgia"/>
                <a:sym typeface="Georgia"/>
              </a:defRPr>
            </a:pPr>
            <a:r>
              <a:rPr dirty="0"/>
              <a:t>ЧИСТЫЙ ВОЗДУХ ВОКРУГ ВАС!</a:t>
            </a:r>
          </a:p>
        </p:txBody>
      </p:sp>
      <p:pic>
        <p:nvPicPr>
          <p:cNvPr id="111" name="IMG_0025.png" descr="IMG_002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866241" y="1683728"/>
            <a:ext cx="4303601" cy="1088269"/>
          </a:xfrm>
          <a:prstGeom prst="rect">
            <a:avLst/>
          </a:prstGeom>
          <a:ln w="12700">
            <a:miter lim="400000"/>
          </a:ln>
          <a:effectLst>
            <a:reflection stA="5000" endPos="40000" dir="5400000" sy="-100000" algn="bl" rotWithShape="0"/>
          </a:effectLst>
        </p:spPr>
      </p:pic>
      <p:sp>
        <p:nvSpPr>
          <p:cNvPr id="112" name="Прямая соединительная линия 2"/>
          <p:cNvSpPr/>
          <p:nvPr/>
        </p:nvSpPr>
        <p:spPr>
          <a:xfrm>
            <a:off x="6848940" y="9282001"/>
            <a:ext cx="10610850" cy="38099"/>
          </a:xfrm>
          <a:prstGeom prst="line">
            <a:avLst/>
          </a:prstGeom>
          <a:ln w="38100">
            <a:solidFill>
              <a:srgbClr val="FFC000"/>
            </a:solidFill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45718" tIns="45718" rIns="45718" bIns="45718"/>
          <a:lstStyle/>
          <a:p>
            <a:pPr>
              <a:defRPr>
                <a:solidFill>
                  <a:srgbClr val="FF0000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C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Приборы Breeze Air являются приборами закрытого типа и устанавливаются в любых помещениях для профилактики и снижения общего уровня микробов, а также, бактериального загрязнения воздуха, и могут использоваться в присутствии людей.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sz="3500">
                <a:solidFill>
                  <a:srgbClr val="6DFAFF"/>
                </a:solidFill>
                <a:latin typeface="Futura"/>
                <a:ea typeface="Futura"/>
                <a:cs typeface="Futura"/>
                <a:sym typeface="Futura"/>
              </a:defRPr>
            </a:pPr>
            <a:r>
              <a:rPr dirty="0" err="1">
                <a:solidFill>
                  <a:schemeClr val="tx1"/>
                </a:solidFill>
              </a:rPr>
              <a:t>Приборы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  <a:latin typeface="Futura Bold"/>
                <a:ea typeface="Futura Bold"/>
                <a:cs typeface="Futura Bold"/>
                <a:sym typeface="Futura Bold"/>
              </a:rPr>
              <a:t>Breeze Air </a:t>
            </a:r>
            <a:r>
              <a:rPr dirty="0" err="1">
                <a:solidFill>
                  <a:schemeClr val="tx1"/>
                </a:solidFill>
              </a:rPr>
              <a:t>являются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облучателями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закрытого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типа</a:t>
            </a:r>
            <a:r>
              <a:rPr dirty="0">
                <a:solidFill>
                  <a:schemeClr val="tx1"/>
                </a:solidFill>
              </a:rPr>
              <a:t> и </a:t>
            </a:r>
            <a:r>
              <a:rPr dirty="0" err="1">
                <a:solidFill>
                  <a:schemeClr val="tx1"/>
                </a:solidFill>
              </a:rPr>
              <a:t>устанавливаются</a:t>
            </a:r>
            <a:r>
              <a:rPr dirty="0">
                <a:solidFill>
                  <a:schemeClr val="tx1"/>
                </a:solidFill>
              </a:rPr>
              <a:t> в </a:t>
            </a:r>
            <a:r>
              <a:rPr dirty="0" err="1">
                <a:solidFill>
                  <a:schemeClr val="tx1"/>
                </a:solidFill>
              </a:rPr>
              <a:t>любых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помещениях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для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профилактики</a:t>
            </a:r>
            <a:r>
              <a:rPr dirty="0">
                <a:solidFill>
                  <a:schemeClr val="tx1"/>
                </a:solidFill>
              </a:rPr>
              <a:t> и </a:t>
            </a:r>
            <a:r>
              <a:rPr dirty="0" err="1">
                <a:solidFill>
                  <a:schemeClr val="tx1"/>
                </a:solidFill>
              </a:rPr>
              <a:t>снижения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общего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уровня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микробов</a:t>
            </a:r>
            <a:r>
              <a:rPr dirty="0">
                <a:solidFill>
                  <a:schemeClr val="tx1"/>
                </a:solidFill>
              </a:rPr>
              <a:t>, а </a:t>
            </a:r>
            <a:r>
              <a:rPr dirty="0" err="1">
                <a:solidFill>
                  <a:schemeClr val="tx1"/>
                </a:solidFill>
              </a:rPr>
              <a:t>также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для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очиски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окружающего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воздуха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бактериального</a:t>
            </a:r>
            <a:r>
              <a:rPr dirty="0">
                <a:solidFill>
                  <a:schemeClr val="tx1"/>
                </a:solidFill>
              </a:rPr>
              <a:t> и </a:t>
            </a:r>
            <a:r>
              <a:rPr dirty="0" err="1">
                <a:solidFill>
                  <a:schemeClr val="tx1"/>
                </a:solidFill>
              </a:rPr>
              <a:t>вирусного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загрязнения</a:t>
            </a:r>
            <a:r>
              <a:rPr dirty="0">
                <a:solidFill>
                  <a:schemeClr val="tx1"/>
                </a:solidFill>
              </a:rPr>
              <a:t>, и </a:t>
            </a:r>
            <a:r>
              <a:rPr dirty="0" err="1">
                <a:solidFill>
                  <a:schemeClr val="tx1"/>
                </a:solidFill>
              </a:rPr>
              <a:t>могут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использоваться</a:t>
            </a:r>
            <a:r>
              <a:rPr dirty="0">
                <a:solidFill>
                  <a:schemeClr val="tx1"/>
                </a:solidFill>
              </a:rPr>
              <a:t> в </a:t>
            </a:r>
            <a:r>
              <a:rPr dirty="0" err="1">
                <a:solidFill>
                  <a:schemeClr val="tx1"/>
                </a:solidFill>
              </a:rPr>
              <a:t>присутствии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людей</a:t>
            </a:r>
            <a:r>
              <a:rPr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24" name="При работе рециркулятора в течение 1,5 - 2 часов прибор обеспечивает очистку воздуха в помещении, в соответствии с указанными в паспорте данными, и уничтожает до 99,9% вирусов, бактерий и грибков, в том числе и успешно справляется с COVID - 19."/>
          <p:cNvSpPr txBox="1">
            <a:spLocks noGrp="1"/>
          </p:cNvSpPr>
          <p:nvPr>
            <p:ph type="body" sz="half" idx="1"/>
          </p:nvPr>
        </p:nvSpPr>
        <p:spPr>
          <a:xfrm>
            <a:off x="1778000" y="3637719"/>
            <a:ext cx="10007601" cy="8839201"/>
          </a:xfrm>
          <a:prstGeom prst="rect">
            <a:avLst/>
          </a:prstGeom>
        </p:spPr>
        <p:txBody>
          <a:bodyPr/>
          <a:lstStyle/>
          <a:p>
            <a:pPr marL="374982" indent="-374982">
              <a:defRPr sz="3300">
                <a:solidFill>
                  <a:srgbClr val="6DFAFF"/>
                </a:solidFill>
                <a:latin typeface="Futura"/>
                <a:ea typeface="Futura"/>
                <a:cs typeface="Futura"/>
                <a:sym typeface="Futura"/>
              </a:defRPr>
            </a:pPr>
            <a:r>
              <a:rPr dirty="0" err="1">
                <a:solidFill>
                  <a:schemeClr val="tx1"/>
                </a:solidFill>
              </a:rPr>
              <a:t>Принцип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действия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прибора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  <a:latin typeface="Futura Bold"/>
                <a:ea typeface="Futura Bold"/>
                <a:cs typeface="Futura Bold"/>
                <a:sym typeface="Futura Bold"/>
              </a:rPr>
              <a:t>Breeze Air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основан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на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облучении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воздушного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потока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ультрафиолетовым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излучением</a:t>
            </a:r>
            <a:r>
              <a:rPr dirty="0">
                <a:solidFill>
                  <a:schemeClr val="tx1"/>
                </a:solidFill>
              </a:rPr>
              <a:t> с </a:t>
            </a:r>
            <a:r>
              <a:rPr dirty="0" err="1">
                <a:solidFill>
                  <a:schemeClr val="tx1"/>
                </a:solidFill>
              </a:rPr>
              <a:t>длиной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волны</a:t>
            </a:r>
            <a:r>
              <a:rPr dirty="0">
                <a:solidFill>
                  <a:schemeClr val="tx1"/>
                </a:solidFill>
              </a:rPr>
              <a:t> 253,7 </a:t>
            </a:r>
            <a:r>
              <a:rPr dirty="0" err="1">
                <a:solidFill>
                  <a:schemeClr val="tx1"/>
                </a:solidFill>
              </a:rPr>
              <a:t>нанометра</a:t>
            </a:r>
            <a:r>
              <a:rPr dirty="0">
                <a:solidFill>
                  <a:schemeClr val="tx1"/>
                </a:solidFill>
              </a:rPr>
              <a:t>. </a:t>
            </a:r>
            <a:r>
              <a:rPr dirty="0" err="1">
                <a:solidFill>
                  <a:schemeClr val="tx1"/>
                </a:solidFill>
              </a:rPr>
              <a:t>При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облучении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волнами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такой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 smtClean="0">
                <a:solidFill>
                  <a:schemeClr val="tx1"/>
                </a:solidFill>
              </a:rPr>
              <a:t>длины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происходит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разрушение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цепочки</a:t>
            </a:r>
            <a:r>
              <a:rPr dirty="0">
                <a:solidFill>
                  <a:schemeClr val="tx1"/>
                </a:solidFill>
              </a:rPr>
              <a:t> ДНК </a:t>
            </a:r>
            <a:r>
              <a:rPr dirty="0" err="1">
                <a:solidFill>
                  <a:schemeClr val="tx1"/>
                </a:solidFill>
              </a:rPr>
              <a:t>микроорганизмов</a:t>
            </a:r>
            <a:r>
              <a:rPr dirty="0">
                <a:solidFill>
                  <a:schemeClr val="tx1"/>
                </a:solidFill>
              </a:rPr>
              <a:t>, </a:t>
            </a:r>
            <a:r>
              <a:rPr dirty="0" err="1">
                <a:solidFill>
                  <a:schemeClr val="tx1"/>
                </a:solidFill>
              </a:rPr>
              <a:t>вследствие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чего </a:t>
            </a:r>
            <a:r>
              <a:rPr dirty="0" err="1" smtClean="0">
                <a:solidFill>
                  <a:schemeClr val="tx1"/>
                </a:solidFill>
              </a:rPr>
              <a:t>они</a:t>
            </a:r>
            <a:r>
              <a:rPr dirty="0" smtClean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теряют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свою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активность</a:t>
            </a:r>
            <a:r>
              <a:rPr dirty="0">
                <a:solidFill>
                  <a:schemeClr val="tx1"/>
                </a:solidFill>
              </a:rPr>
              <a:t>, </a:t>
            </a:r>
            <a:r>
              <a:rPr dirty="0" err="1">
                <a:solidFill>
                  <a:schemeClr val="tx1"/>
                </a:solidFill>
              </a:rPr>
              <a:t>либо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погибают</a:t>
            </a:r>
            <a:r>
              <a:rPr dirty="0">
                <a:solidFill>
                  <a:schemeClr val="tx1"/>
                </a:solidFill>
              </a:rPr>
              <a:t>.</a:t>
            </a:r>
          </a:p>
          <a:p>
            <a:pPr marL="374982" indent="-374982">
              <a:defRPr sz="3300">
                <a:solidFill>
                  <a:srgbClr val="6DFAFF"/>
                </a:solidFill>
                <a:latin typeface="Futura"/>
                <a:ea typeface="Futura"/>
                <a:cs typeface="Futura"/>
                <a:sym typeface="Futura"/>
              </a:defRPr>
            </a:pPr>
            <a:r>
              <a:rPr dirty="0" err="1">
                <a:solidFill>
                  <a:schemeClr val="tx1"/>
                </a:solidFill>
              </a:rPr>
              <a:t>При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работе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рециркулятора</a:t>
            </a:r>
            <a:r>
              <a:rPr dirty="0">
                <a:solidFill>
                  <a:schemeClr val="tx1"/>
                </a:solidFill>
              </a:rPr>
              <a:t> в </a:t>
            </a:r>
            <a:r>
              <a:rPr dirty="0" err="1">
                <a:solidFill>
                  <a:schemeClr val="tx1"/>
                </a:solidFill>
              </a:rPr>
              <a:t>течение</a:t>
            </a:r>
            <a:r>
              <a:rPr dirty="0">
                <a:solidFill>
                  <a:schemeClr val="tx1"/>
                </a:solidFill>
              </a:rPr>
              <a:t> 1,5 - 2 </a:t>
            </a:r>
            <a:r>
              <a:rPr dirty="0" err="1">
                <a:solidFill>
                  <a:schemeClr val="tx1"/>
                </a:solidFill>
              </a:rPr>
              <a:t>часов</a:t>
            </a:r>
            <a:r>
              <a:rPr dirty="0">
                <a:solidFill>
                  <a:schemeClr val="tx1"/>
                </a:solidFill>
              </a:rPr>
              <a:t>, </a:t>
            </a:r>
            <a:r>
              <a:rPr dirty="0" err="1">
                <a:solidFill>
                  <a:schemeClr val="tx1"/>
                </a:solidFill>
              </a:rPr>
              <a:t>обеспечивается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очистка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воздуха</a:t>
            </a:r>
            <a:r>
              <a:rPr dirty="0">
                <a:solidFill>
                  <a:schemeClr val="tx1"/>
                </a:solidFill>
              </a:rPr>
              <a:t> в </a:t>
            </a:r>
            <a:r>
              <a:rPr dirty="0" err="1">
                <a:solidFill>
                  <a:schemeClr val="tx1"/>
                </a:solidFill>
              </a:rPr>
              <a:t>помещении</a:t>
            </a:r>
            <a:r>
              <a:rPr dirty="0">
                <a:solidFill>
                  <a:schemeClr val="tx1"/>
                </a:solidFill>
              </a:rPr>
              <a:t> и </a:t>
            </a:r>
            <a:r>
              <a:rPr dirty="0" err="1">
                <a:solidFill>
                  <a:schemeClr val="tx1"/>
                </a:solidFill>
              </a:rPr>
              <a:t>уничтожается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до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  <a:latin typeface="Futura Bold"/>
                <a:ea typeface="Futura Bold"/>
                <a:cs typeface="Futura Bold"/>
                <a:sym typeface="Futura Bold"/>
              </a:rPr>
              <a:t>99 %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вирусов</a:t>
            </a:r>
            <a:r>
              <a:rPr dirty="0">
                <a:solidFill>
                  <a:schemeClr val="tx1"/>
                </a:solidFill>
              </a:rPr>
              <a:t>, </a:t>
            </a:r>
            <a:r>
              <a:rPr dirty="0" err="1">
                <a:solidFill>
                  <a:schemeClr val="tx1"/>
                </a:solidFill>
              </a:rPr>
              <a:t>бактерий</a:t>
            </a:r>
            <a:r>
              <a:rPr dirty="0">
                <a:solidFill>
                  <a:schemeClr val="tx1"/>
                </a:solidFill>
              </a:rPr>
              <a:t> и </a:t>
            </a:r>
            <a:r>
              <a:rPr dirty="0" err="1">
                <a:solidFill>
                  <a:schemeClr val="tx1"/>
                </a:solidFill>
              </a:rPr>
              <a:t>микроорганизмов</a:t>
            </a:r>
            <a:r>
              <a:rPr dirty="0">
                <a:solidFill>
                  <a:schemeClr val="tx1"/>
                </a:solidFill>
              </a:rPr>
              <a:t>, в </a:t>
            </a:r>
            <a:r>
              <a:rPr dirty="0" err="1">
                <a:solidFill>
                  <a:schemeClr val="tx1"/>
                </a:solidFill>
              </a:rPr>
              <a:t>том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числе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коронавирусы</a:t>
            </a:r>
            <a:r>
              <a:rPr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26" name="Прямоугольник 2"/>
          <p:cNvSpPr/>
          <p:nvPr/>
        </p:nvSpPr>
        <p:spPr>
          <a:xfrm>
            <a:off x="15262316" y="3637719"/>
            <a:ext cx="7343686" cy="8836871"/>
          </a:xfrm>
          <a:prstGeom prst="rect">
            <a:avLst/>
          </a:prstGeom>
          <a:ln w="57150">
            <a:solidFill>
              <a:srgbClr val="FFC000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blurRad="25400" dist="23998" dir="2700000" rotWithShape="0">
                    <a:srgbClr val="000000">
                      <a:alpha val="31033"/>
                    </a:srgbClr>
                  </a:outerShdw>
                </a:effectLst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27" name="Прямая соединительная линия 5"/>
          <p:cNvSpPr/>
          <p:nvPr/>
        </p:nvSpPr>
        <p:spPr>
          <a:xfrm flipH="1">
            <a:off x="2105026" y="12474589"/>
            <a:ext cx="22278977" cy="1603"/>
          </a:xfrm>
          <a:prstGeom prst="line">
            <a:avLst/>
          </a:prstGeom>
          <a:ln w="50800">
            <a:solidFill>
              <a:srgbClr val="FFC000"/>
            </a:solidFill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45718" tIns="45718" rIns="45718" bIns="45718"/>
          <a:lstStyle/>
          <a:p>
            <a:pPr>
              <a:defRPr>
                <a:solidFill>
                  <a:srgbClr val="FF0000"/>
                </a:solidFill>
              </a:defRPr>
            </a:pPr>
            <a:endParaRPr/>
          </a:p>
        </p:txBody>
      </p:sp>
      <p:sp>
        <p:nvSpPr>
          <p:cNvPr id="128" name="Прямая соединительная линия 11"/>
          <p:cNvSpPr/>
          <p:nvPr/>
        </p:nvSpPr>
        <p:spPr>
          <a:xfrm flipH="1" flipV="1">
            <a:off x="2105026" y="3637719"/>
            <a:ext cx="22278978" cy="1"/>
          </a:xfrm>
          <a:prstGeom prst="line">
            <a:avLst/>
          </a:prstGeom>
          <a:ln w="50800">
            <a:solidFill>
              <a:srgbClr val="FFC000"/>
            </a:solidFill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45718" tIns="45718" rIns="45718" bIns="45718"/>
          <a:lstStyle/>
          <a:p>
            <a:pPr>
              <a:defRPr>
                <a:solidFill>
                  <a:srgbClr val="FF0000"/>
                </a:solidFill>
              </a:defRPr>
            </a:pPr>
            <a:endParaRPr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3069" y="3677778"/>
            <a:ext cx="7282180" cy="87567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3B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Для удовлетворения потребностей клиентов в обеззараживании воздуха, мы выпускаем 6 различных по мощности видов приборов, которые обеспечивают очистку от вирусов и бактерий в зависимости от объема помещений.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400">
                <a:solidFill>
                  <a:srgbClr val="FFC000"/>
                </a:solidFill>
                <a:latin typeface="Futura"/>
                <a:ea typeface="Futura"/>
                <a:cs typeface="Futura"/>
                <a:sym typeface="Futura"/>
              </a:defRPr>
            </a:lvl1pPr>
          </a:lstStyle>
          <a:p>
            <a:r>
              <a:rPr dirty="0" err="1">
                <a:solidFill>
                  <a:schemeClr val="tx1"/>
                </a:solidFill>
              </a:rPr>
              <a:t>Для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удовлетворения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потребностей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клиентов</a:t>
            </a:r>
            <a:r>
              <a:rPr dirty="0">
                <a:solidFill>
                  <a:schemeClr val="tx1"/>
                </a:solidFill>
              </a:rPr>
              <a:t> в </a:t>
            </a:r>
            <a:r>
              <a:rPr dirty="0" err="1">
                <a:solidFill>
                  <a:schemeClr val="tx1"/>
                </a:solidFill>
              </a:rPr>
              <a:t>обеззараживании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воздуха</a:t>
            </a:r>
            <a:r>
              <a:rPr dirty="0">
                <a:solidFill>
                  <a:schemeClr val="tx1"/>
                </a:solidFill>
              </a:rPr>
              <a:t>, </a:t>
            </a:r>
            <a:r>
              <a:rPr dirty="0" err="1">
                <a:solidFill>
                  <a:schemeClr val="tx1"/>
                </a:solidFill>
              </a:rPr>
              <a:t>мы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выпускаем</a:t>
            </a:r>
            <a:r>
              <a:rPr dirty="0">
                <a:solidFill>
                  <a:schemeClr val="tx1"/>
                </a:solidFill>
              </a:rPr>
              <a:t> 6 </a:t>
            </a:r>
            <a:r>
              <a:rPr dirty="0" err="1">
                <a:solidFill>
                  <a:schemeClr val="tx1"/>
                </a:solidFill>
              </a:rPr>
              <a:t>различных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по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мощности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видов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приборов</a:t>
            </a:r>
            <a:r>
              <a:rPr dirty="0">
                <a:solidFill>
                  <a:schemeClr val="tx1"/>
                </a:solidFill>
              </a:rPr>
              <a:t>, </a:t>
            </a:r>
            <a:r>
              <a:rPr dirty="0" err="1">
                <a:solidFill>
                  <a:schemeClr val="tx1"/>
                </a:solidFill>
              </a:rPr>
              <a:t>которые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обеспечивают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очистку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вирусов</a:t>
            </a:r>
            <a:r>
              <a:rPr dirty="0">
                <a:solidFill>
                  <a:schemeClr val="tx1"/>
                </a:solidFill>
              </a:rPr>
              <a:t> и </a:t>
            </a:r>
            <a:r>
              <a:rPr dirty="0" err="1">
                <a:solidFill>
                  <a:schemeClr val="tx1"/>
                </a:solidFill>
              </a:rPr>
              <a:t>бактерий</a:t>
            </a:r>
            <a:r>
              <a:rPr dirty="0">
                <a:solidFill>
                  <a:schemeClr val="tx1"/>
                </a:solidFill>
              </a:rPr>
              <a:t> в </a:t>
            </a:r>
            <a:r>
              <a:rPr dirty="0" err="1">
                <a:solidFill>
                  <a:schemeClr val="tx1"/>
                </a:solidFill>
              </a:rPr>
              <a:t>зависимости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от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объема</a:t>
            </a:r>
            <a:r>
              <a:rPr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помещений</a:t>
            </a:r>
            <a:r>
              <a:rPr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32" name="Все рециркуляторы Breeze Air оснащаются высококачественными комплектующими европейских производителей.…"/>
          <p:cNvSpPr txBox="1">
            <a:spLocks noGrp="1"/>
          </p:cNvSpPr>
          <p:nvPr>
            <p:ph type="body" sz="half" idx="1"/>
          </p:nvPr>
        </p:nvSpPr>
        <p:spPr>
          <a:xfrm>
            <a:off x="1790700" y="3644900"/>
            <a:ext cx="12287250" cy="8839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9306" indent="-289306" defTabSz="553084">
              <a:spcBef>
                <a:spcPts val="3500"/>
              </a:spcBef>
              <a:defRPr sz="2500">
                <a:solidFill>
                  <a:srgbClr val="FFC000"/>
                </a:solidFill>
                <a:latin typeface="Futura"/>
                <a:ea typeface="Futura"/>
                <a:cs typeface="Futura"/>
                <a:sym typeface="Futura"/>
              </a:defRPr>
            </a:pPr>
            <a:r>
              <a:rPr sz="3000" dirty="0" err="1">
                <a:solidFill>
                  <a:schemeClr val="tx1"/>
                </a:solidFill>
              </a:rPr>
              <a:t>Все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рециркуляторы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>
                <a:solidFill>
                  <a:schemeClr val="tx1"/>
                </a:solidFill>
                <a:latin typeface="Futura Bold"/>
                <a:ea typeface="Futura Bold"/>
                <a:cs typeface="Futura Bold"/>
                <a:sym typeface="Futura Bold"/>
              </a:rPr>
              <a:t>Breeze Air </a:t>
            </a:r>
            <a:r>
              <a:rPr sz="3000" dirty="0" err="1">
                <a:solidFill>
                  <a:schemeClr val="tx1"/>
                </a:solidFill>
              </a:rPr>
              <a:t>оснащаются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высококачественными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комплектующими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европейских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производителей</a:t>
            </a:r>
            <a:r>
              <a:rPr sz="3000" dirty="0">
                <a:solidFill>
                  <a:schemeClr val="tx1"/>
                </a:solidFill>
              </a:rPr>
              <a:t>. </a:t>
            </a:r>
          </a:p>
          <a:p>
            <a:pPr marL="289306" indent="-289306" defTabSz="553084">
              <a:spcBef>
                <a:spcPts val="3500"/>
              </a:spcBef>
              <a:defRPr sz="2500">
                <a:solidFill>
                  <a:srgbClr val="FFC000"/>
                </a:solidFill>
                <a:latin typeface="Futura"/>
                <a:ea typeface="Futura"/>
                <a:cs typeface="Futura"/>
                <a:sym typeface="Futura"/>
              </a:defRPr>
            </a:pPr>
            <a:r>
              <a:rPr sz="3000" dirty="0" err="1">
                <a:solidFill>
                  <a:schemeClr val="tx1"/>
                </a:solidFill>
              </a:rPr>
              <a:t>Бактерицидные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лампы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производства</a:t>
            </a:r>
            <a:r>
              <a:rPr sz="3000" dirty="0">
                <a:solidFill>
                  <a:schemeClr val="tx1"/>
                </a:solidFill>
              </a:rPr>
              <a:t> Philips, </a:t>
            </a:r>
            <a:r>
              <a:rPr sz="3000" dirty="0" err="1">
                <a:solidFill>
                  <a:schemeClr val="tx1"/>
                </a:solidFill>
              </a:rPr>
              <a:t>Osram</a:t>
            </a:r>
            <a:r>
              <a:rPr sz="3000" dirty="0">
                <a:solidFill>
                  <a:schemeClr val="tx1"/>
                </a:solidFill>
              </a:rPr>
              <a:t> и </a:t>
            </a:r>
            <a:r>
              <a:rPr sz="3000" dirty="0" err="1">
                <a:solidFill>
                  <a:schemeClr val="tx1"/>
                </a:solidFill>
              </a:rPr>
              <a:t>Ledvance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гарантированно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обеспечивают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работу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рециркулятора</a:t>
            </a:r>
            <a:r>
              <a:rPr sz="3000" dirty="0">
                <a:solidFill>
                  <a:schemeClr val="tx1"/>
                </a:solidFill>
              </a:rPr>
              <a:t>  </a:t>
            </a:r>
            <a:r>
              <a:rPr sz="3000" dirty="0" err="1">
                <a:solidFill>
                  <a:schemeClr val="tx1"/>
                </a:solidFill>
              </a:rPr>
              <a:t>при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непрерывном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использовании</a:t>
            </a:r>
            <a:r>
              <a:rPr sz="3000" dirty="0">
                <a:solidFill>
                  <a:schemeClr val="tx1"/>
                </a:solidFill>
              </a:rPr>
              <a:t> в </a:t>
            </a:r>
            <a:r>
              <a:rPr sz="3000" dirty="0" err="1">
                <a:solidFill>
                  <a:schemeClr val="tx1"/>
                </a:solidFill>
              </a:rPr>
              <a:t>течение</a:t>
            </a:r>
            <a:r>
              <a:rPr sz="3000" dirty="0">
                <a:solidFill>
                  <a:schemeClr val="tx1"/>
                </a:solidFill>
              </a:rPr>
              <a:t> 9000 </a:t>
            </a:r>
            <a:r>
              <a:rPr sz="3000" dirty="0" err="1">
                <a:solidFill>
                  <a:schemeClr val="tx1"/>
                </a:solidFill>
              </a:rPr>
              <a:t>часов</a:t>
            </a:r>
            <a:r>
              <a:rPr sz="3000" dirty="0">
                <a:solidFill>
                  <a:schemeClr val="tx1"/>
                </a:solidFill>
              </a:rPr>
              <a:t>.</a:t>
            </a:r>
          </a:p>
          <a:p>
            <a:pPr marL="289306" indent="-289306" defTabSz="553084">
              <a:spcBef>
                <a:spcPts val="3500"/>
              </a:spcBef>
              <a:defRPr sz="2500">
                <a:solidFill>
                  <a:srgbClr val="FFC000"/>
                </a:solidFill>
                <a:latin typeface="Futura"/>
                <a:ea typeface="Futura"/>
                <a:cs typeface="Futura"/>
                <a:sym typeface="Futura"/>
              </a:defRPr>
            </a:pPr>
            <a:r>
              <a:rPr sz="3000" dirty="0" err="1">
                <a:solidFill>
                  <a:schemeClr val="tx1"/>
                </a:solidFill>
              </a:rPr>
              <a:t>Используются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вентиляторы</a:t>
            </a:r>
            <a:r>
              <a:rPr sz="3000" dirty="0">
                <a:solidFill>
                  <a:schemeClr val="tx1"/>
                </a:solidFill>
              </a:rPr>
              <a:t> с </a:t>
            </a:r>
            <a:r>
              <a:rPr sz="3000" dirty="0" err="1">
                <a:solidFill>
                  <a:schemeClr val="tx1"/>
                </a:solidFill>
              </a:rPr>
              <a:t>комбинированным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подшипником</a:t>
            </a:r>
            <a:r>
              <a:rPr sz="3000" dirty="0">
                <a:solidFill>
                  <a:schemeClr val="tx1"/>
                </a:solidFill>
              </a:rPr>
              <a:t>, </a:t>
            </a:r>
            <a:r>
              <a:rPr sz="3000" dirty="0" err="1">
                <a:solidFill>
                  <a:schemeClr val="tx1"/>
                </a:solidFill>
              </a:rPr>
              <a:t>который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обеспечивает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минимальное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шумовое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загрязнение</a:t>
            </a:r>
            <a:r>
              <a:rPr sz="3000" dirty="0">
                <a:solidFill>
                  <a:schemeClr val="tx1"/>
                </a:solidFill>
              </a:rPr>
              <a:t> и </a:t>
            </a:r>
            <a:r>
              <a:rPr sz="3000" dirty="0" err="1">
                <a:solidFill>
                  <a:schemeClr val="tx1"/>
                </a:solidFill>
              </a:rPr>
              <a:t>более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длительный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срок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службы</a:t>
            </a:r>
            <a:endParaRPr sz="3000" dirty="0">
              <a:solidFill>
                <a:schemeClr val="tx1"/>
              </a:solidFill>
            </a:endParaRPr>
          </a:p>
          <a:p>
            <a:pPr marL="289306" indent="-289306" defTabSz="553084">
              <a:spcBef>
                <a:spcPts val="3500"/>
              </a:spcBef>
              <a:defRPr sz="2500">
                <a:solidFill>
                  <a:srgbClr val="FFC000"/>
                </a:solidFill>
                <a:latin typeface="Futura"/>
                <a:ea typeface="Futura"/>
                <a:cs typeface="Futura"/>
                <a:sym typeface="Futura"/>
              </a:defRPr>
            </a:pPr>
            <a:r>
              <a:rPr sz="3000" dirty="0" err="1">
                <a:solidFill>
                  <a:schemeClr val="tx1"/>
                </a:solidFill>
              </a:rPr>
              <a:t>Для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сборки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прибора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используется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ударопрочная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конструкция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корпуса</a:t>
            </a:r>
            <a:r>
              <a:rPr sz="3000" dirty="0">
                <a:solidFill>
                  <a:schemeClr val="tx1"/>
                </a:solidFill>
              </a:rPr>
              <a:t> с </a:t>
            </a:r>
            <a:r>
              <a:rPr sz="3000" dirty="0" err="1">
                <a:solidFill>
                  <a:schemeClr val="tx1"/>
                </a:solidFill>
              </a:rPr>
              <a:t>лаконичным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промышленным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дизайном</a:t>
            </a:r>
            <a:endParaRPr sz="3000" dirty="0">
              <a:solidFill>
                <a:schemeClr val="tx1"/>
              </a:solidFill>
            </a:endParaRPr>
          </a:p>
          <a:p>
            <a:pPr marL="289306" indent="-289306" defTabSz="553084">
              <a:spcBef>
                <a:spcPts val="3500"/>
              </a:spcBef>
              <a:defRPr sz="2500">
                <a:solidFill>
                  <a:srgbClr val="FFC000"/>
                </a:solidFill>
                <a:latin typeface="Futura"/>
                <a:ea typeface="Futura"/>
                <a:cs typeface="Futura"/>
                <a:sym typeface="Futura"/>
              </a:defRPr>
            </a:pPr>
            <a:r>
              <a:rPr sz="3000" dirty="0" err="1">
                <a:solidFill>
                  <a:schemeClr val="tx1"/>
                </a:solidFill>
              </a:rPr>
              <a:t>Основа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корпуса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производится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из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качественной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стали</a:t>
            </a:r>
            <a:r>
              <a:rPr sz="3000" dirty="0">
                <a:solidFill>
                  <a:schemeClr val="tx1"/>
                </a:solidFill>
              </a:rPr>
              <a:t>, </a:t>
            </a:r>
            <a:r>
              <a:rPr sz="3000" dirty="0" err="1">
                <a:solidFill>
                  <a:schemeClr val="tx1"/>
                </a:solidFill>
              </a:rPr>
              <a:t>которая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покрывается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полимерным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материалом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для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длительного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использования</a:t>
            </a:r>
            <a:r>
              <a:rPr sz="3000" dirty="0">
                <a:solidFill>
                  <a:schemeClr val="tx1"/>
                </a:solidFill>
              </a:rPr>
              <a:t>. </a:t>
            </a:r>
            <a:r>
              <a:rPr sz="3000" dirty="0" err="1">
                <a:solidFill>
                  <a:schemeClr val="tx1"/>
                </a:solidFill>
              </a:rPr>
              <a:t>Цвет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корпуса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может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подбираться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по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желанию</a:t>
            </a:r>
            <a:r>
              <a:rPr sz="3000" dirty="0">
                <a:solidFill>
                  <a:schemeClr val="tx1"/>
                </a:solidFill>
              </a:rPr>
              <a:t> </a:t>
            </a:r>
            <a:r>
              <a:rPr sz="3000" dirty="0" err="1">
                <a:solidFill>
                  <a:schemeClr val="tx1"/>
                </a:solidFill>
              </a:rPr>
              <a:t>заказчика</a:t>
            </a:r>
            <a:endParaRPr sz="3000" dirty="0">
              <a:solidFill>
                <a:schemeClr val="tx1"/>
              </a:solidFill>
            </a:endParaRPr>
          </a:p>
        </p:txBody>
      </p:sp>
      <p:sp>
        <p:nvSpPr>
          <p:cNvPr id="133" name="Прямоугольник 1"/>
          <p:cNvSpPr/>
          <p:nvPr/>
        </p:nvSpPr>
        <p:spPr>
          <a:xfrm>
            <a:off x="15871612" y="3280000"/>
            <a:ext cx="7118778" cy="8851903"/>
          </a:xfrm>
          <a:prstGeom prst="rect">
            <a:avLst/>
          </a:prstGeom>
          <a:ln w="50800">
            <a:solidFill>
              <a:srgbClr val="6DFAFF"/>
            </a:solidFill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effectLst>
                  <a:outerShdw blurRad="25400" dist="23998" dir="2700000" rotWithShape="0">
                    <a:srgbClr val="000000">
                      <a:alpha val="31033"/>
                    </a:srgbClr>
                  </a:outerShdw>
                </a:effectLst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34" name="Прямая соединительная линия 3"/>
          <p:cNvSpPr/>
          <p:nvPr/>
        </p:nvSpPr>
        <p:spPr>
          <a:xfrm flipH="1">
            <a:off x="22990387" y="0"/>
            <a:ext cx="1" cy="13716000"/>
          </a:xfrm>
          <a:prstGeom prst="line">
            <a:avLst/>
          </a:prstGeom>
          <a:ln w="50800">
            <a:solidFill>
              <a:srgbClr val="6DFAFF"/>
            </a:solidFill>
            <a:miter lim="400000"/>
          </a:ln>
        </p:spPr>
        <p:txBody>
          <a:bodyPr lIns="45718" tIns="45718" rIns="45718" bIns="45718"/>
          <a:lstStyle/>
          <a:p>
            <a:pPr>
              <a:defRPr>
                <a:solidFill>
                  <a:srgbClr val="FF0000"/>
                </a:solidFill>
              </a:defRPr>
            </a:pPr>
            <a:endParaRPr/>
          </a:p>
        </p:txBody>
      </p:sp>
      <p:pic>
        <p:nvPicPr>
          <p:cNvPr id="3" name="Рисунок 2"/>
          <p:cNvPicPr>
            <a:picLocks noGrp="1" noChangeAspect="1"/>
          </p:cNvPicPr>
          <p:nvPr>
            <p:ph type="pic" idx="2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r="3"/>
          <a:stretch>
            <a:fillRect/>
          </a:stretch>
        </p:blipFill>
        <p:spPr>
          <a:xfrm>
            <a:off x="15918180" y="3314801"/>
            <a:ext cx="7039187" cy="8790429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fade/>
      </p:transition>
    </mc:Choice>
    <mc:Fallback xmlns="" xmlns:m="http://schemas.openxmlformats.org/officeDocument/2006/math" xmlns:a14="http://schemas.microsoft.com/office/drawing/2010/main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3C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Очистители рециркуляторы Breeze Air прошли испытания и подтвердили соответствие требованиям европейских стандартов ЕАС."/>
          <p:cNvSpPr txBox="1">
            <a:spLocks noGrp="1"/>
          </p:cNvSpPr>
          <p:nvPr>
            <p:ph type="ctrTitle"/>
          </p:nvPr>
        </p:nvSpPr>
        <p:spPr>
          <a:xfrm>
            <a:off x="196556" y="33603"/>
            <a:ext cx="15976743" cy="3481632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r>
              <a:rPr dirty="0" err="1"/>
              <a:t>Очистители</a:t>
            </a:r>
            <a:r>
              <a:rPr dirty="0"/>
              <a:t> </a:t>
            </a:r>
            <a:r>
              <a:rPr dirty="0" err="1"/>
              <a:t>рециркуляторы</a:t>
            </a:r>
            <a:r>
              <a:rPr dirty="0"/>
              <a:t> Breeze Air </a:t>
            </a:r>
            <a:r>
              <a:rPr dirty="0" err="1"/>
              <a:t>прошли</a:t>
            </a:r>
            <a:r>
              <a:rPr dirty="0"/>
              <a:t> </a:t>
            </a:r>
            <a:r>
              <a:rPr dirty="0" err="1"/>
              <a:t>испытания</a:t>
            </a:r>
            <a:r>
              <a:rPr dirty="0"/>
              <a:t> и </a:t>
            </a:r>
            <a:r>
              <a:rPr dirty="0" err="1"/>
              <a:t>подтвердили</a:t>
            </a:r>
            <a:r>
              <a:rPr dirty="0"/>
              <a:t> </a:t>
            </a:r>
            <a:r>
              <a:rPr dirty="0" err="1"/>
              <a:t>соответствие</a:t>
            </a:r>
            <a:r>
              <a:rPr dirty="0"/>
              <a:t> </a:t>
            </a:r>
            <a:r>
              <a:rPr dirty="0" err="1"/>
              <a:t>требованиям</a:t>
            </a:r>
            <a:r>
              <a:rPr dirty="0"/>
              <a:t> </a:t>
            </a:r>
            <a:r>
              <a:rPr dirty="0" err="1"/>
              <a:t>европейских</a:t>
            </a:r>
            <a:r>
              <a:rPr dirty="0"/>
              <a:t> </a:t>
            </a:r>
            <a:r>
              <a:rPr dirty="0" err="1"/>
              <a:t>стандартов</a:t>
            </a:r>
            <a:r>
              <a:rPr dirty="0"/>
              <a:t> </a:t>
            </a:r>
            <a:r>
              <a:rPr dirty="0" smtClean="0"/>
              <a:t>ЕАС</a:t>
            </a:r>
            <a:r>
              <a:rPr lang="ru-RU" dirty="0" smtClean="0"/>
              <a:t> и ГОСТ Р</a:t>
            </a:r>
            <a:r>
              <a:rPr dirty="0" smtClean="0"/>
              <a:t>.</a:t>
            </a:r>
            <a:endParaRPr dirty="0"/>
          </a:p>
        </p:txBody>
      </p:sp>
      <p:sp>
        <p:nvSpPr>
          <p:cNvPr id="137" name="Применение бактерицидных рециркуляторов рекомендовано Роспотребнадзором для всех предприятий, организаций всех сфер деятельности:…"/>
          <p:cNvSpPr txBox="1">
            <a:spLocks noGrp="1"/>
          </p:cNvSpPr>
          <p:nvPr>
            <p:ph type="subTitle" sz="half" idx="1"/>
          </p:nvPr>
        </p:nvSpPr>
        <p:spPr>
          <a:xfrm>
            <a:off x="196556" y="5178412"/>
            <a:ext cx="11572393" cy="8250143"/>
          </a:xfrm>
          <a:prstGeom prst="rect">
            <a:avLst/>
          </a:prstGeom>
        </p:spPr>
        <p:txBody>
          <a:bodyPr/>
          <a:lstStyle/>
          <a:p>
            <a:pPr algn="l">
              <a:defRPr sz="3500"/>
            </a:pPr>
            <a:r>
              <a:rPr dirty="0" err="1"/>
              <a:t>Применение</a:t>
            </a:r>
            <a:r>
              <a:rPr dirty="0"/>
              <a:t> </a:t>
            </a:r>
            <a:r>
              <a:rPr dirty="0" err="1"/>
              <a:t>бактерицидных</a:t>
            </a:r>
            <a:r>
              <a:rPr dirty="0"/>
              <a:t> </a:t>
            </a:r>
            <a:r>
              <a:rPr dirty="0" err="1" smtClean="0"/>
              <a:t>рециркуляторо</a:t>
            </a:r>
            <a:r>
              <a:rPr lang="ru-RU" dirty="0" smtClean="0"/>
              <a:t>в </a:t>
            </a:r>
            <a:r>
              <a:rPr dirty="0" err="1" smtClean="0"/>
              <a:t>рекомендовано</a:t>
            </a:r>
            <a:r>
              <a:rPr dirty="0" smtClean="0"/>
              <a:t> </a:t>
            </a:r>
            <a:r>
              <a:rPr dirty="0" err="1"/>
              <a:t>Роспотребнадзором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всех</a:t>
            </a:r>
            <a:r>
              <a:rPr dirty="0"/>
              <a:t> </a:t>
            </a:r>
            <a:r>
              <a:rPr dirty="0" err="1"/>
              <a:t>предприятий</a:t>
            </a:r>
            <a:r>
              <a:rPr dirty="0"/>
              <a:t>, </a:t>
            </a:r>
            <a:r>
              <a:rPr dirty="0" err="1"/>
              <a:t>организаций</a:t>
            </a:r>
            <a:r>
              <a:rPr dirty="0"/>
              <a:t> </a:t>
            </a:r>
            <a:r>
              <a:rPr dirty="0" err="1"/>
              <a:t>всех</a:t>
            </a:r>
            <a:r>
              <a:rPr dirty="0"/>
              <a:t> </a:t>
            </a:r>
            <a:r>
              <a:rPr dirty="0" err="1"/>
              <a:t>сфер</a:t>
            </a:r>
            <a:r>
              <a:rPr dirty="0"/>
              <a:t> </a:t>
            </a:r>
            <a:r>
              <a:rPr dirty="0" err="1"/>
              <a:t>деятельности</a:t>
            </a:r>
            <a:r>
              <a:rPr dirty="0" smtClean="0"/>
              <a:t>:</a:t>
            </a:r>
            <a:endParaRPr lang="en-US" dirty="0" smtClean="0"/>
          </a:p>
          <a:p>
            <a:pPr>
              <a:defRPr sz="3500"/>
            </a:pPr>
            <a:endParaRPr dirty="0"/>
          </a:p>
          <a:p>
            <a:pPr algn="l">
              <a:defRPr sz="3500"/>
            </a:pPr>
            <a:r>
              <a:rPr dirty="0" smtClean="0"/>
              <a:t>- </a:t>
            </a:r>
            <a:r>
              <a:rPr dirty="0" err="1"/>
              <a:t>торговые</a:t>
            </a:r>
            <a:r>
              <a:rPr dirty="0"/>
              <a:t> </a:t>
            </a:r>
            <a:r>
              <a:rPr dirty="0" err="1"/>
              <a:t>центры</a:t>
            </a:r>
            <a:r>
              <a:rPr dirty="0"/>
              <a:t>, </a:t>
            </a:r>
            <a:r>
              <a:rPr dirty="0" err="1"/>
              <a:t>магазины</a:t>
            </a:r>
            <a:r>
              <a:rPr dirty="0"/>
              <a:t> </a:t>
            </a:r>
            <a:endParaRPr lang="ru-RU" dirty="0"/>
          </a:p>
          <a:p>
            <a:pPr algn="l">
              <a:defRPr sz="3500"/>
            </a:pPr>
            <a:r>
              <a:rPr lang="ru-RU" dirty="0" smtClean="0"/>
              <a:t>- </a:t>
            </a:r>
            <a:r>
              <a:rPr dirty="0" err="1" smtClean="0"/>
              <a:t>места</a:t>
            </a:r>
            <a:r>
              <a:rPr dirty="0" smtClean="0"/>
              <a:t> </a:t>
            </a:r>
            <a:r>
              <a:rPr dirty="0" err="1" smtClean="0"/>
              <a:t>общего</a:t>
            </a:r>
            <a:r>
              <a:rPr dirty="0" smtClean="0"/>
              <a:t> </a:t>
            </a:r>
            <a:r>
              <a:rPr dirty="0" err="1" smtClean="0"/>
              <a:t>пользования</a:t>
            </a:r>
            <a:r>
              <a:rPr dirty="0" smtClean="0"/>
              <a:t>       </a:t>
            </a:r>
            <a:endParaRPr dirty="0"/>
          </a:p>
          <a:p>
            <a:pPr algn="l">
              <a:defRPr sz="3500"/>
            </a:pPr>
            <a:r>
              <a:rPr dirty="0" smtClean="0"/>
              <a:t>- </a:t>
            </a:r>
            <a:r>
              <a:rPr dirty="0" err="1"/>
              <a:t>фитнес</a:t>
            </a:r>
            <a:r>
              <a:rPr dirty="0"/>
              <a:t> </a:t>
            </a:r>
            <a:r>
              <a:rPr dirty="0" err="1"/>
              <a:t>клубы</a:t>
            </a:r>
            <a:r>
              <a:rPr dirty="0"/>
              <a:t> и </a:t>
            </a:r>
            <a:r>
              <a:rPr dirty="0" err="1"/>
              <a:t>спортивные</a:t>
            </a:r>
            <a:r>
              <a:rPr dirty="0"/>
              <a:t> </a:t>
            </a:r>
            <a:r>
              <a:rPr dirty="0" err="1" smtClean="0"/>
              <a:t>залы</a:t>
            </a:r>
            <a:endParaRPr dirty="0"/>
          </a:p>
          <a:p>
            <a:pPr algn="l">
              <a:defRPr sz="3500"/>
            </a:pPr>
            <a:r>
              <a:rPr dirty="0" smtClean="0"/>
              <a:t>- </a:t>
            </a:r>
            <a:r>
              <a:rPr dirty="0" err="1"/>
              <a:t>офисы</a:t>
            </a:r>
            <a:r>
              <a:rPr dirty="0"/>
              <a:t> и </a:t>
            </a:r>
            <a:r>
              <a:rPr dirty="0" err="1"/>
              <a:t>административные</a:t>
            </a:r>
            <a:r>
              <a:rPr dirty="0"/>
              <a:t> </a:t>
            </a:r>
            <a:r>
              <a:rPr dirty="0" err="1" smtClean="0"/>
              <a:t>здания</a:t>
            </a:r>
            <a:endParaRPr dirty="0"/>
          </a:p>
          <a:p>
            <a:pPr algn="l">
              <a:defRPr sz="3500"/>
            </a:pPr>
            <a:r>
              <a:rPr dirty="0" smtClean="0"/>
              <a:t>- </a:t>
            </a:r>
            <a:r>
              <a:rPr dirty="0" err="1"/>
              <a:t>салоны</a:t>
            </a:r>
            <a:r>
              <a:rPr dirty="0"/>
              <a:t> </a:t>
            </a:r>
            <a:r>
              <a:rPr dirty="0" err="1"/>
              <a:t>красоты</a:t>
            </a:r>
            <a:r>
              <a:rPr dirty="0"/>
              <a:t> и </a:t>
            </a:r>
            <a:r>
              <a:rPr dirty="0" err="1" smtClean="0"/>
              <a:t>парикмахерские</a:t>
            </a:r>
            <a:endParaRPr dirty="0"/>
          </a:p>
          <a:p>
            <a:pPr algn="l">
              <a:defRPr sz="3500"/>
            </a:pPr>
            <a:r>
              <a:rPr dirty="0" smtClean="0"/>
              <a:t>- </a:t>
            </a:r>
            <a:r>
              <a:rPr dirty="0" err="1"/>
              <a:t>жилые</a:t>
            </a:r>
            <a:r>
              <a:rPr dirty="0"/>
              <a:t> </a:t>
            </a:r>
            <a:r>
              <a:rPr dirty="0" err="1"/>
              <a:t>помещения</a:t>
            </a:r>
            <a:r>
              <a:rPr dirty="0"/>
              <a:t>, </a:t>
            </a:r>
            <a:r>
              <a:rPr dirty="0" err="1"/>
              <a:t>дома</a:t>
            </a:r>
            <a:r>
              <a:rPr dirty="0"/>
              <a:t> и </a:t>
            </a:r>
            <a:r>
              <a:rPr dirty="0" err="1"/>
              <a:t>квартиры</a:t>
            </a:r>
            <a:endParaRPr dirty="0"/>
          </a:p>
        </p:txBody>
      </p:sp>
      <p:sp>
        <p:nvSpPr>
          <p:cNvPr id="138" name="Линия"/>
          <p:cNvSpPr/>
          <p:nvPr/>
        </p:nvSpPr>
        <p:spPr>
          <a:xfrm>
            <a:off x="0" y="4364056"/>
            <a:ext cx="19874240" cy="1"/>
          </a:xfrm>
          <a:prstGeom prst="line">
            <a:avLst/>
          </a:prstGeom>
          <a:ln w="63500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45718" tIns="45718" rIns="45718" bIns="45718"/>
          <a:lstStyle/>
          <a:p>
            <a:pPr>
              <a:defRPr>
                <a:solidFill>
                  <a:srgbClr val="FF0000"/>
                </a:solidFill>
              </a:defRPr>
            </a:pPr>
            <a:endParaRPr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793646"/>
              </p:ext>
            </p:extLst>
          </p:nvPr>
        </p:nvGraphicFramePr>
        <p:xfrm>
          <a:off x="12148458" y="4708831"/>
          <a:ext cx="4278322" cy="605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Acrobat Document" r:id="rId3" imgW="4533884" imgH="6416006" progId="AcroExch.Document.DC">
                  <p:embed/>
                </p:oleObj>
              </mc:Choice>
              <mc:Fallback>
                <p:oleObj name="Acrobat Document" r:id="rId3" imgW="4533884" imgH="641600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48458" y="4708831"/>
                        <a:ext cx="4278322" cy="605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801785"/>
              </p:ext>
            </p:extLst>
          </p:nvPr>
        </p:nvGraphicFramePr>
        <p:xfrm>
          <a:off x="18356113" y="6689829"/>
          <a:ext cx="4426439" cy="6263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Acrobat Document" r:id="rId5" imgW="5667355" imgH="8020007" progId="Acrobat.Document.11">
                  <p:embed/>
                </p:oleObj>
              </mc:Choice>
              <mc:Fallback>
                <p:oleObj name="Acrobat Document" r:id="rId5" imgW="5667355" imgH="8020007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56113" y="6689829"/>
                        <a:ext cx="4426439" cy="62639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675772"/>
              </p:ext>
            </p:extLst>
          </p:nvPr>
        </p:nvGraphicFramePr>
        <p:xfrm>
          <a:off x="15143347" y="5693055"/>
          <a:ext cx="4435308" cy="6276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Acrobat Document" r:id="rId7" imgW="5667355" imgH="8020007" progId="Acrobat.Document.11">
                  <p:embed/>
                </p:oleObj>
              </mc:Choice>
              <mc:Fallback>
                <p:oleObj name="Acrobat Document" r:id="rId7" imgW="5667355" imgH="8020007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143347" y="5693055"/>
                        <a:ext cx="4435308" cy="62765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2B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" name="Таблица 2"/>
          <p:cNvGraphicFramePr/>
          <p:nvPr>
            <p:extLst>
              <p:ext uri="{D42A27DB-BD31-4B8C-83A1-F6EECF244321}">
                <p14:modId xmlns:p14="http://schemas.microsoft.com/office/powerpoint/2010/main" val="736896541"/>
              </p:ext>
            </p:extLst>
          </p:nvPr>
        </p:nvGraphicFramePr>
        <p:xfrm>
          <a:off x="237747" y="681219"/>
          <a:ext cx="23934414" cy="1227425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7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844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844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844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18449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1844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1844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Модель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ОРБ-115</a:t>
                      </a:r>
                    </a:p>
                  </a:txBody>
                  <a:tcPr marL="8394" marR="8394" marT="8394" marB="8394" anchor="ctr" horzOverflow="overflow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ОРБ-130</a:t>
                      </a:r>
                    </a:p>
                  </a:txBody>
                  <a:tcPr marL="8394" marR="8394" marT="8394" marB="8394" anchor="ctr" horzOverflow="overflow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ОРБ-230</a:t>
                      </a:r>
                    </a:p>
                  </a:txBody>
                  <a:tcPr marL="8394" marR="8394" marT="8394" marB="8394" anchor="ctr" horzOverflow="overflow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ОРБ-260</a:t>
                      </a:r>
                    </a:p>
                  </a:txBody>
                  <a:tcPr marL="8394" marR="8394" marT="8394" marB="8394" anchor="ctr" horzOverflow="overflow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ОРБ-90С</a:t>
                      </a:r>
                    </a:p>
                  </a:txBody>
                  <a:tcPr marL="8394" marR="8394" marT="8394" marB="8394" anchor="ctr" horzOverflow="overflow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2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ОРБ-150С</a:t>
                      </a:r>
                    </a:p>
                  </a:txBody>
                  <a:tcPr marL="8394" marR="8394" marT="8394" marB="8394" anchor="ctr" horzOverflow="overflow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Уровень шума, не более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24 дБ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24 дБ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40 дБ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40 дБ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40 дБ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80 дБ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Воздушный поток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85 м³/ч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85 м³/ч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170 м³/ч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170 м³/ч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240 м³/ч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480 м³/ч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Потребляемая мощность ламп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15 Вт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30 Вт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2х15 Вт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2х30 Вт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3х30 Вт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5х30 Вт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Электропитание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220 В/50 Гц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220 В/50 Гц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220 В/50 Гц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220 В/50 Гц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220 В/50 Гц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220 В/50 Гц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Количество ламп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шт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.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 шт.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 шт.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 шт.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 шт.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 шт.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Рекомендуемый объем помещения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45 м³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85 м³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100 м³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170 м³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240 м³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500 м³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Рекомендуемое время непрерывной работы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часа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1,5 часа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 часа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2 часа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1,5 часа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1,5 часа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Тип цоколя лампы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G13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G13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G13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G13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G13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G13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Размер, мм, не более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1055*155*135 мм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1055*155*135 мм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1055*280*150 мм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1055*280*150 мм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1055*280*150 мм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1055*280*280 мм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Цвет корпуса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Белый, черный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Белый, черный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Белый, черный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Белый, черный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Белый, черный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Белый, черный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Масса нетто, не более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3,9 кг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5,6 кг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6,5 кг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6,8 кг.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7,6 кг.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13,5 кг.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779115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Упаковка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Картонная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 smtClean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коробка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Картонная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 smtClean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коробка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Картонная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 smtClean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коробка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Картонная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 smtClean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коробка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Картонная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 smtClean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коробка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Картонная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 smtClean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коробка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145759">
                <a:tc>
                  <a:txBody>
                    <a:bodyPr/>
                    <a:lstStyle/>
                    <a:p>
                      <a:pPr algn="l"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Комплектация</a:t>
                      </a:r>
                    </a:p>
                  </a:txBody>
                  <a:tcPr marL="8394" marR="8394" marT="8394" marB="8394" anchor="ctr" horzOverflow="overflow">
                    <a:lnL w="12700">
                      <a:miter lim="400000"/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Очиститель-рециркулятор, паспорт совместно с инструкцией по эксплуатации, упаковка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Очиститель-рециркулятор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паспорт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совместно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с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инструкцией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эксплуатации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упаковка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Очиститель-рециркулятор, паспорт совместно с инструкцией по эксплуатации, упаковка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Очиститель-рециркулятор, паспорт совместно с инструкцией по эксплуатации, упаковка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Очиститель-рециркулятор, паспорт совместно с инструкцией по эксплуатации, упаковка</a:t>
                      </a: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6350">
                      <a:solidFill>
                        <a:srgbClr val="D9D9D9"/>
                      </a:solidFill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Очиститель-рециркулятор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паспорт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совместно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с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инструкцией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эксплуатации</a:t>
                      </a:r>
                      <a:r>
                        <a:rPr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, </a:t>
                      </a:r>
                      <a:r>
                        <a:rPr b="1" dirty="0" err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упаковка</a:t>
                      </a:r>
                      <a:endParaRPr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8394" marR="8394" marT="8394" marB="8394" anchor="ctr" horzOverflow="overflow">
                    <a:lnL w="6350">
                      <a:solidFill>
                        <a:srgbClr val="D9D9D9"/>
                      </a:solidFill>
                    </a:lnL>
                    <a:lnR w="12700">
                      <a:miter lim="400000"/>
                    </a:lnR>
                    <a:lnT w="6350">
                      <a:solidFill>
                        <a:srgbClr val="D9D9D9"/>
                      </a:solidFill>
                    </a:lnT>
                    <a:lnB w="6350">
                      <a:solidFill>
                        <a:srgbClr val="D9D9D9"/>
                      </a:solidFill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B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Дышите чистым Breeze Air!"/>
          <p:cNvSpPr txBox="1">
            <a:spLocks noGrp="1"/>
          </p:cNvSpPr>
          <p:nvPr>
            <p:ph type="subTitle" sz="quarter" idx="1"/>
          </p:nvPr>
        </p:nvSpPr>
        <p:spPr>
          <a:xfrm>
            <a:off x="4478674" y="11537609"/>
            <a:ext cx="13688963" cy="1323507"/>
          </a:xfrm>
          <a:prstGeom prst="rect">
            <a:avLst/>
          </a:prstGeom>
        </p:spPr>
        <p:txBody>
          <a:bodyPr/>
          <a:lstStyle>
            <a:lvl1pPr>
              <a:defRPr sz="4500"/>
            </a:lvl1pPr>
          </a:lstStyle>
          <a:p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Дышите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чистым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воздухом </a:t>
            </a:r>
            <a:r>
              <a:rPr dirty="0" smtClean="0">
                <a:latin typeface="Arial" panose="020B0604020202020204" pitchFamily="34" charset="0"/>
                <a:cs typeface="Arial" panose="020B0604020202020204" pitchFamily="34" charset="0"/>
              </a:rPr>
              <a:t>Breeze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Air!</a:t>
            </a:r>
          </a:p>
        </p:txBody>
      </p:sp>
      <p:pic>
        <p:nvPicPr>
          <p:cNvPr id="144" name="image2.png" descr="image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69157" y="2096247"/>
            <a:ext cx="4283240" cy="1083119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Линия"/>
          <p:cNvSpPr/>
          <p:nvPr/>
        </p:nvSpPr>
        <p:spPr>
          <a:xfrm flipV="1">
            <a:off x="20074752" y="668"/>
            <a:ext cx="2" cy="13714664"/>
          </a:xfrm>
          <a:prstGeom prst="line">
            <a:avLst/>
          </a:prstGeom>
          <a:ln w="50800">
            <a:solidFill>
              <a:srgbClr val="FFAB01"/>
            </a:solidFill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45718" tIns="45718" rIns="45718" bIns="45718"/>
          <a:lstStyle/>
          <a:p>
            <a:pPr>
              <a:defRPr>
                <a:solidFill>
                  <a:srgbClr val="FF0000"/>
                </a:solidFill>
              </a:defRPr>
            </a:pPr>
            <a:endParaRPr/>
          </a:p>
        </p:txBody>
      </p:sp>
    </p:spTree>
  </p:cSld>
  <p:clrMapOvr>
    <a:masterClrMapping/>
  </p:clrMapOvr>
  <p:transition spd="slow">
    <p:blinds dir="vert"/>
  </p:transition>
</p:sld>
</file>

<file path=ppt/theme/theme1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762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762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558</Words>
  <Application>Microsoft Office PowerPoint</Application>
  <PresentationFormat>Произвольный</PresentationFormat>
  <Paragraphs>128</Paragraphs>
  <Slides>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Gradient</vt:lpstr>
      <vt:lpstr>Acrobat Document</vt:lpstr>
      <vt:lpstr>БАКТЕРИЦИДНЫЕ  РЕЦИРКУЛЯТОРЫ-ОЧИСТИТЕЛИ  ВОЗДУХА</vt:lpstr>
      <vt:lpstr>Приборы Breeze Air являются облучателями закрытого типа и устанавливаются в любых помещениях для профилактики и снижения общего уровня микробов, а также для очиски окружающего воздуха от бактериального и вирусного загрязнения, и могут использоваться в присутствии людей. </vt:lpstr>
      <vt:lpstr>Для удовлетворения потребностей клиентов в обеззараживании воздуха, мы выпускаем 6 различных по мощности видов приборов, которые обеспечивают очистку от вирусов и бактерий в зависимости от объема помещений. </vt:lpstr>
      <vt:lpstr>Очистители рециркуляторы Breeze Air прошли испытания и подтвердили соответствие требованиям европейских стандартов ЕАС и ГОСТ Р.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БАКТЕРИЦИДНЫЕ  РЕЦИРКУЛЯТОРЫ-ОЧИСТИТЕЛИ  ВОЗДУХА</dc:title>
  <dc:creator>1</dc:creator>
  <cp:lastModifiedBy>Корнева Милена</cp:lastModifiedBy>
  <cp:revision>15</cp:revision>
  <dcterms:modified xsi:type="dcterms:W3CDTF">2021-01-15T14:18:00Z</dcterms:modified>
</cp:coreProperties>
</file>